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77" r:id="rId5"/>
    <p:sldId id="278" r:id="rId6"/>
    <p:sldId id="264" r:id="rId7"/>
    <p:sldId id="267" r:id="rId8"/>
    <p:sldId id="268" r:id="rId9"/>
    <p:sldId id="270" r:id="rId10"/>
    <p:sldId id="271" r:id="rId11"/>
    <p:sldId id="272" r:id="rId12"/>
    <p:sldId id="273" r:id="rId13"/>
    <p:sldId id="276" r:id="rId14"/>
    <p:sldId id="275" r:id="rId15"/>
    <p:sldId id="274" r:id="rId16"/>
    <p:sldId id="280" r:id="rId17"/>
    <p:sldId id="27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7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EBBC-863D-C8B4-6D58-578D8B056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28373-11B4-42E2-26F6-F147D6B19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25F2F-E7AC-8C6B-CC7D-6DA07ADD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3B01A-BAA3-6DE1-5CF5-D11DC18C4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312CE-F5A3-7A87-B01E-9BEB40DBF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E6245-5E6A-98DA-039E-451919EA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2D818D-34FC-8DC1-8A3A-E9045AE58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6F1B1-D1F6-DB82-D233-83CD396F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7A040-1E37-F8A1-03A0-6BFC7316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05468-FD37-0F76-FFC0-42AAED070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7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B4BC3F-A578-7ADD-7BA5-64B52E656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F53C7-7E2F-6A14-B244-CD5CBC660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181E6-57FF-FFD3-222E-671337AA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F5176-F595-D6C2-2C94-6965015BB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D841-5196-B489-6AA9-4CC7A054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37798-D7AC-47A3-3257-1216AD8F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62DF2-3AE0-6349-FF96-A4DE9DBC1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274AF-9B44-9EDF-7ED4-E9D970A8B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C9B2B-009E-4000-F7D7-3D9EC93C7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12FE3-79EE-6ECC-51C3-092A337B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A5CD-0238-8EC8-8A71-7B1A1F2F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416F8-2ED1-4DE1-1197-35DEB5B42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B6A64-9697-DA86-8F1A-97BDD9BE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740A9-F954-8E88-EB66-72142F810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910EC-1983-F526-40D3-612B70857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2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8C35-C583-B63B-22B3-A6D0D464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D1A64-653F-983B-E79D-E1B7B1C72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B8C3A-3F84-76FC-780A-1C5089B03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9E52D-99D5-BA05-91C9-2F1ABF72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0124D-099A-32AD-EC01-D0D0468F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3DD9D-ACC2-32C8-A216-CAD48A9F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4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A3CB-CF9E-2770-68C8-EE2E1AEB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2929C-E5F7-D627-B182-50CD1DEC5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DC0AA-D6E2-AEE9-4ADE-CCB1FCD8E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9EF81-8095-C9E5-03B1-3133F86E5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C39938-A237-0C99-D224-AC00BDE93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2E296D-50C2-88EC-71FE-AFC00D4F4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D8CC3E-F5C0-F0A3-4A35-7D19DEFC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48D1CE-435B-6957-A4DE-EA0C6DD6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7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F74E-E14D-4673-BB08-D0BF9C21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93BF53-EDE9-D448-C621-0F9911B3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36ED9-C8CA-9876-89DD-F77C4854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A6922-5ADD-D741-6897-BA6401BA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3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9D0027-637D-1335-46DE-53184E788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BCAE5D-884C-F2E0-CCC0-AEA4AE601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9FEFB-8BD9-DADC-3DC4-0445F512D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4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11BC-59B7-2491-95D2-AE47CB59F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C342A-0730-92E2-827B-714116F73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A20B6-0BCC-A1DE-DFDA-61A633217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2212A6-3896-A158-DB87-0BF0793F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8D38A-E4D4-73BD-7588-3A626363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FBB15-C007-E288-871C-B1365A0C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1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9FDA-025F-7554-E364-95CB3EE7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9D95B-15C3-AE89-1B3A-6D7390448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725B6-5443-596A-67C6-EE60918F5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BB1A2-D2A4-37E0-B51E-EF08E956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B336E-94C3-6C0B-99D8-EC784A67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BE83C-937C-80EC-E05A-7B2C52795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7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799189-A1CB-214F-5A9F-A9E0E2424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9A2CB-446C-0969-67FD-140F9EA9D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0EC13-5C4A-6A13-5126-899BB3BC8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00FAA3-36D3-4F72-8501-88A55CBDBDC6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9E9C7-988C-7E1F-6238-590741D5F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F4949-E04D-8602-7A90-56C7E3EFA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9A60F2-06D2-4358-8D7A-60BD6BAE40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6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Example_The_travelling_salesman_problem_(TSP)_tree_seartch_P3.gi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question-mark-question-characters-452707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crowd in a party">
            <a:extLst>
              <a:ext uri="{FF2B5EF4-FFF2-40B4-BE49-F238E27FC236}">
                <a16:creationId xmlns:a16="http://schemas.microsoft.com/office/drawing/2014/main" id="{ABC6DAF5-3C54-03BA-7766-754AC545E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900" r="-1" b="305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709B9-6A3C-2C23-7A70-5213F1722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100" b="1" dirty="0">
                <a:solidFill>
                  <a:schemeClr val="bg1"/>
                </a:solidFill>
              </a:rPr>
              <a:t>CONCERT TOUR PROBLEM</a:t>
            </a:r>
            <a:br>
              <a:rPr lang="en-US" sz="6100" dirty="0">
                <a:solidFill>
                  <a:schemeClr val="bg1"/>
                </a:solidFill>
              </a:rPr>
            </a:br>
            <a:br>
              <a:rPr lang="en-US" sz="6100" dirty="0">
                <a:solidFill>
                  <a:schemeClr val="bg1"/>
                </a:solidFill>
              </a:rPr>
            </a:br>
            <a:r>
              <a:rPr lang="en-US" sz="4400" b="1" dirty="0">
                <a:solidFill>
                  <a:schemeClr val="bg1"/>
                </a:solidFill>
              </a:rPr>
              <a:t>Optimization Method-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CE84B-F979-5FA1-057F-F791A0A76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Kajal Rani, Aditya Muthyala</a:t>
            </a:r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6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colour paper">
            <a:extLst>
              <a:ext uri="{FF2B5EF4-FFF2-40B4-BE49-F238E27FC236}">
                <a16:creationId xmlns:a16="http://schemas.microsoft.com/office/drawing/2014/main" id="{AC89FEAF-0417-B151-4BF8-38E503633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652781" y="0"/>
            <a:ext cx="9669642" cy="6857990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E9581-5553-B3F0-3739-DEA4D1F9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61431"/>
            <a:ext cx="4216400" cy="111583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/>
              <a:t>Constraints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E01BE-AA30-C23C-13ED-4471252C2E9D}"/>
              </a:ext>
            </a:extLst>
          </p:cNvPr>
          <p:cNvSpPr txBox="1"/>
          <p:nvPr/>
        </p:nvSpPr>
        <p:spPr>
          <a:xfrm>
            <a:off x="101600" y="1838695"/>
            <a:ext cx="447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Tour Continuity Constraint:</a:t>
            </a:r>
            <a:endParaRPr lang="en-US" sz="20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C8923-0288-677B-0D0B-3BD4145E8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302909"/>
            <a:ext cx="3581900" cy="97168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EE7ACF-BF1D-613A-C7BE-5C6D6A1BC426}"/>
              </a:ext>
            </a:extLst>
          </p:cNvPr>
          <p:cNvSpPr txBox="1"/>
          <p:nvPr/>
        </p:nvSpPr>
        <p:spPr>
          <a:xfrm>
            <a:off x="101600" y="3428995"/>
            <a:ext cx="398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Subtour Elimination</a:t>
            </a:r>
            <a:r>
              <a:rPr lang="en-US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3514BC-B78C-178E-D727-3F43C3720E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1" t="-1103"/>
          <a:stretch/>
        </p:blipFill>
        <p:spPr>
          <a:xfrm>
            <a:off x="3468" y="4157431"/>
            <a:ext cx="7256550" cy="857197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396794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8855BD39-79D5-DEC9-C4EB-A39BE8C0F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8208" b="4737"/>
          <a:stretch/>
        </p:blipFill>
        <p:spPr>
          <a:xfrm>
            <a:off x="8878" y="11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95253-558D-E085-9E46-50079B3D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14" y="2408706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 Modelling using Python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21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" name="Picture 18" descr="Purple colour paper">
            <a:extLst>
              <a:ext uri="{FF2B5EF4-FFF2-40B4-BE49-F238E27FC236}">
                <a16:creationId xmlns:a16="http://schemas.microsoft.com/office/drawing/2014/main" id="{AC7F6654-1552-BD79-0EFC-16BC66302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12" r="1545" b="1"/>
          <a:stretch/>
        </p:blipFill>
        <p:spPr>
          <a:xfrm>
            <a:off x="838199" y="557188"/>
            <a:ext cx="4181917" cy="575029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10EB4DB-2887-6557-30FF-CC593FE1A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64" r="3" b="1242"/>
          <a:stretch/>
        </p:blipFill>
        <p:spPr>
          <a:xfrm>
            <a:off x="5286957" y="3514851"/>
            <a:ext cx="6167025" cy="2785948"/>
          </a:xfrm>
          <a:prstGeom prst="rect">
            <a:avLst/>
          </a:prstGeom>
        </p:spPr>
      </p:pic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B28F9E3-628C-0719-75A6-4509C5DA6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76" b="-2"/>
          <a:stretch/>
        </p:blipFill>
        <p:spPr>
          <a:xfrm>
            <a:off x="5286957" y="636369"/>
            <a:ext cx="6167025" cy="2792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03484D-41F4-A1EE-B5C6-8373EA4BA779}"/>
              </a:ext>
            </a:extLst>
          </p:cNvPr>
          <p:cNvSpPr txBox="1"/>
          <p:nvPr/>
        </p:nvSpPr>
        <p:spPr>
          <a:xfrm>
            <a:off x="8370470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1681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8855BD39-79D5-DEC9-C4EB-A39BE8C0F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8208" b="4737"/>
          <a:stretch/>
        </p:blipFill>
        <p:spPr>
          <a:xfrm>
            <a:off x="8897" y="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95253-558D-E085-9E46-50079B3D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14" y="1521083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 Optimal Solution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435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Purple colour paper">
            <a:extLst>
              <a:ext uri="{FF2B5EF4-FFF2-40B4-BE49-F238E27FC236}">
                <a16:creationId xmlns:a16="http://schemas.microsoft.com/office/drawing/2014/main" id="{AC7F6654-1552-BD79-0EFC-16BC66302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D6D43-D347-6888-FC5A-7DE0009A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1" y="0"/>
            <a:ext cx="4365750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+mj-lt"/>
              </a:rPr>
              <a:t>Optimal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3484D-41F4-A1EE-B5C6-8373EA4BA77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BFA419-7BF1-613B-1E0A-840B7A8B5705}"/>
              </a:ext>
            </a:extLst>
          </p:cNvPr>
          <p:cNvSpPr txBox="1"/>
          <p:nvPr/>
        </p:nvSpPr>
        <p:spPr>
          <a:xfrm>
            <a:off x="7276963" y="2550613"/>
            <a:ext cx="4785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Tour sequence: </a:t>
            </a:r>
            <a:r>
              <a:rPr lang="en-US" dirty="0"/>
              <a:t>[('New York', 'Chicago'), ('Los Angeles', 'San Diego'), ('Chicago', 'San Jose'), ('Houston', 'Dallas'), ('Phoenix', 'San Antonio'), ('Philadelphia', 'New York'), ('San Antonio', 'Houston'), ('San Diego', 'Phoenix'), ('Dallas', 'Philadelphia'), ('San Jose', 'Los Angeles’)]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2A4F9FF7-7616-2ED7-37CB-7AB06EFB7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4"/>
            <a:ext cx="6858000" cy="6858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B33E91-3258-B1D1-A3CF-D9AF1FA9DBBD}"/>
              </a:ext>
            </a:extLst>
          </p:cNvPr>
          <p:cNvSpPr txBox="1"/>
          <p:nvPr/>
        </p:nvSpPr>
        <p:spPr>
          <a:xfrm>
            <a:off x="7320836" y="4489605"/>
            <a:ext cx="619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Maximum Revenue: </a:t>
            </a:r>
            <a:r>
              <a:rPr lang="en-US" dirty="0"/>
              <a:t>$157952.5</a:t>
            </a:r>
          </a:p>
        </p:txBody>
      </p:sp>
    </p:spTree>
    <p:extLst>
      <p:ext uri="{BB962C8B-B14F-4D97-AF65-F5344CB8AC3E}">
        <p14:creationId xmlns:p14="http://schemas.microsoft.com/office/powerpoint/2010/main" val="33400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Purple colour paper">
            <a:extLst>
              <a:ext uri="{FF2B5EF4-FFF2-40B4-BE49-F238E27FC236}">
                <a16:creationId xmlns:a16="http://schemas.microsoft.com/office/drawing/2014/main" id="{AC7F6654-1552-BD79-0EFC-16BC66302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9ECB5-A54A-19EA-CB8B-7219D2F96CA0}"/>
              </a:ext>
            </a:extLst>
          </p:cNvPr>
          <p:cNvSpPr txBox="1"/>
          <p:nvPr/>
        </p:nvSpPr>
        <p:spPr>
          <a:xfrm>
            <a:off x="688068" y="2501127"/>
            <a:ext cx="3973385" cy="72975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+mj-lt"/>
                <a:ea typeface="+mj-ea"/>
                <a:cs typeface="+mj-cs"/>
              </a:rPr>
              <a:t>Digraph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3484D-41F4-A1EE-B5C6-8373EA4BA779}"/>
              </a:ext>
            </a:extLst>
          </p:cNvPr>
          <p:cNvSpPr txBox="1"/>
          <p:nvPr/>
        </p:nvSpPr>
        <p:spPr>
          <a:xfrm>
            <a:off x="8370470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i="1" dirty="0"/>
          </a:p>
        </p:txBody>
      </p:sp>
      <p:pic>
        <p:nvPicPr>
          <p:cNvPr id="17" name="Picture 16" descr="A diagram of a concert tour&#10;&#10;Description automatically generated">
            <a:extLst>
              <a:ext uri="{FF2B5EF4-FFF2-40B4-BE49-F238E27FC236}">
                <a16:creationId xmlns:a16="http://schemas.microsoft.com/office/drawing/2014/main" id="{947AA1E5-9145-2EE9-CF93-AB5A3948A1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" t="2667"/>
          <a:stretch/>
        </p:blipFill>
        <p:spPr>
          <a:xfrm>
            <a:off x="5612231" y="91440"/>
            <a:ext cx="6579769" cy="6675120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3731429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colour paper">
            <a:extLst>
              <a:ext uri="{FF2B5EF4-FFF2-40B4-BE49-F238E27FC236}">
                <a16:creationId xmlns:a16="http://schemas.microsoft.com/office/drawing/2014/main" id="{AC89FEAF-0417-B151-4BF8-38E503633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48689" y="0"/>
            <a:ext cx="9669642" cy="6857990"/>
          </a:xfrm>
          <a:prstGeom prst="rect">
            <a:avLst/>
          </a:prstGeom>
          <a:effectLst>
            <a:softEdge rad="190500"/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E9581-5553-B3F0-3739-DEA4D1F9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76" y="523991"/>
            <a:ext cx="3973385" cy="111583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BB385-111F-6137-AB34-D6C34F679C4A}"/>
              </a:ext>
            </a:extLst>
          </p:cNvPr>
          <p:cNvSpPr txBox="1"/>
          <p:nvPr/>
        </p:nvSpPr>
        <p:spPr>
          <a:xfrm>
            <a:off x="88630" y="1950720"/>
            <a:ext cx="7294880" cy="4247317"/>
          </a:xfrm>
          <a:prstGeom prst="rect">
            <a:avLst/>
          </a:prstGeom>
          <a:noFill/>
          <a:effectLst>
            <a:softEdge rad="508000"/>
          </a:effectLst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Efficiency Improvement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Optimization models like the one used in your project significantly enhance operational efficiency by identifying the most effective routes and schedules.</a:t>
            </a:r>
          </a:p>
          <a:p>
            <a:endParaRPr lang="en-US" dirty="0"/>
          </a:p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Cost Reduction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These models help minimize costs associated with travel and logistics, allowing organizations to allocate resources more effectively.</a:t>
            </a:r>
          </a:p>
          <a:p>
            <a:endParaRPr lang="en-US" dirty="0"/>
          </a:p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Revenue Maximization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By strategically selecting locations or routes that generate the highest returns, companies can maximize their revenue potential.</a:t>
            </a:r>
          </a:p>
          <a:p>
            <a:endParaRPr lang="en-US" dirty="0"/>
          </a:p>
          <a:p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Strategic Decision-Making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The integration of mathematical modeling into decision-making processes supports strategic planning and enables better long-term outcomes.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764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Crowd Of People In A Concert">
            <a:extLst>
              <a:ext uri="{FF2B5EF4-FFF2-40B4-BE49-F238E27FC236}">
                <a16:creationId xmlns:a16="http://schemas.microsoft.com/office/drawing/2014/main" id="{3A22C910-833A-72F4-04CE-F2C297423F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57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9E23E-B034-5F83-BE74-2505B2490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26208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dirty="0">
                <a:solidFill>
                  <a:srgbClr val="FFFFFF"/>
                </a:solidFill>
              </a:rPr>
              <a:t>THANK-YOU</a:t>
            </a:r>
          </a:p>
        </p:txBody>
      </p:sp>
    </p:spTree>
    <p:extLst>
      <p:ext uri="{BB962C8B-B14F-4D97-AF65-F5344CB8AC3E}">
        <p14:creationId xmlns:p14="http://schemas.microsoft.com/office/powerpoint/2010/main" val="5218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icrophone with stage lights">
            <a:extLst>
              <a:ext uri="{FF2B5EF4-FFF2-40B4-BE49-F238E27FC236}">
                <a16:creationId xmlns:a16="http://schemas.microsoft.com/office/drawing/2014/main" id="{0915D607-18A0-9A45-77CF-9796768AF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9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122AD-029B-2692-01BB-66709CF2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8B32CE-256D-B6B5-F8DC-75C3630E933B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Overview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Application of Concert Tour   Optimization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Problem Statement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Algebraic Formulation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Modelling using Python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Optimal Solution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9215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colour paper">
            <a:extLst>
              <a:ext uri="{FF2B5EF4-FFF2-40B4-BE49-F238E27FC236}">
                <a16:creationId xmlns:a16="http://schemas.microsoft.com/office/drawing/2014/main" id="{AC89FEAF-0417-B151-4BF8-38E503633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48689" y="0"/>
            <a:ext cx="9669642" cy="6857990"/>
          </a:xfrm>
          <a:prstGeom prst="rect">
            <a:avLst/>
          </a:prstGeom>
          <a:effectLst>
            <a:softEdge rad="431800"/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E9581-5553-B3F0-3739-DEA4D1F9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576" y="523991"/>
            <a:ext cx="3973385" cy="111583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/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4DC20-0807-D809-30C3-13A1ED5CE41C}"/>
              </a:ext>
            </a:extLst>
          </p:cNvPr>
          <p:cNvSpPr txBox="1"/>
          <p:nvPr/>
        </p:nvSpPr>
        <p:spPr>
          <a:xfrm>
            <a:off x="420624" y="2638552"/>
            <a:ext cx="497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</a:rPr>
              <a:t>Purpose</a:t>
            </a:r>
            <a:r>
              <a:rPr lang="en-US" b="0" i="0" dirty="0">
                <a:solidFill>
                  <a:srgbClr val="0D0D0D"/>
                </a:solidFill>
                <a:effectLst/>
              </a:rPr>
              <a:t>: Optimize concert tour schedules to reduce travel costs and maximize audience engagement and revenue.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</a:rPr>
              <a:t>Challenges</a:t>
            </a:r>
            <a:r>
              <a:rPr lang="en-US" b="0" i="0" dirty="0">
                <a:solidFill>
                  <a:srgbClr val="0D0D0D"/>
                </a:solidFill>
                <a:effectLst/>
              </a:rPr>
              <a:t>: Navigate complex logistics, including managing travel routes, revenues, travel cost.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</a:rPr>
              <a:t>Approach</a:t>
            </a:r>
            <a:r>
              <a:rPr lang="en-US" b="0" i="0" dirty="0">
                <a:solidFill>
                  <a:srgbClr val="0D0D0D"/>
                </a:solidFill>
                <a:effectLst/>
              </a:rPr>
              <a:t>: Use optimization models(Excel, Python)  to create efficient and profitable tour plans.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</a:rPr>
              <a:t>Benefits</a:t>
            </a:r>
            <a:r>
              <a:rPr lang="en-US" b="0" i="0" dirty="0">
                <a:solidFill>
                  <a:srgbClr val="0D0D0D"/>
                </a:solidFill>
                <a:effectLst/>
              </a:rPr>
              <a:t>: Improved tour efficiency leads to increased profitability and better experiences for both artists and fans.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3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8855BD39-79D5-DEC9-C4EB-A39BE8C0F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8208" b="4737"/>
          <a:stretch/>
        </p:blipFill>
        <p:spPr>
          <a:xfrm>
            <a:off x="-8859" y="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95253-558D-E085-9E46-50079B3D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54" y="1291106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 Applications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502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Purple colour paper">
            <a:extLst>
              <a:ext uri="{FF2B5EF4-FFF2-40B4-BE49-F238E27FC236}">
                <a16:creationId xmlns:a16="http://schemas.microsoft.com/office/drawing/2014/main" id="{AC7F6654-1552-BD79-0EFC-16BC66302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-580671" y="0"/>
            <a:ext cx="9669642" cy="6857990"/>
          </a:xfrm>
          <a:prstGeom prst="rect">
            <a:avLst/>
          </a:prstGeom>
          <a:effectLst>
            <a:softEdge rad="457200"/>
          </a:effec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D6D43-D347-6888-FC5A-7DE0009A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3944" y="1008251"/>
            <a:ext cx="8336279" cy="484148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b="1" dirty="0">
                <a:latin typeface="+mn-lt"/>
              </a:rPr>
              <a:t>Logistics and Distribution</a:t>
            </a:r>
            <a:r>
              <a:rPr lang="en-US" sz="2000" dirty="0">
                <a:latin typeface="+mn-lt"/>
              </a:rPr>
              <a:t>: This is one of the primary applications where companies need to optimize the routes for delivery vehicles to minimize travel costs while maximizing revenue. For example, a delivery company could use this model to determine the most profitable sequence of stops for delivery trucks.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r>
              <a:rPr lang="en-US" sz="2000" b="1" dirty="0">
                <a:latin typeface="+mn-lt"/>
              </a:rPr>
              <a:t>Sales and Marketing</a:t>
            </a:r>
            <a:r>
              <a:rPr lang="en-US" sz="2000" dirty="0">
                <a:latin typeface="+mn-lt"/>
              </a:rPr>
              <a:t>: Companies with field sales teams use such models to plan sales tours that maximize potential sales or client visits while minimizing travel expenses and time.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r>
              <a:rPr lang="en-US" sz="2000" b="1" dirty="0">
                <a:latin typeface="+mn-lt"/>
              </a:rPr>
              <a:t>Airlines</a:t>
            </a:r>
            <a:r>
              <a:rPr lang="en-US" sz="2000" dirty="0">
                <a:latin typeface="+mn-lt"/>
              </a:rPr>
              <a:t>: For creating profitable flight routes, airlines might employ such models to determine the most profitable routes and schedules based on operational costs and expected revenues from passengers.</a:t>
            </a:r>
            <a:br>
              <a:rPr lang="en-US" dirty="0"/>
            </a:br>
            <a:br>
              <a:rPr lang="en-US" dirty="0"/>
            </a:b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3484D-41F4-A1EE-B5C6-8373EA4BA77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i="1" dirty="0"/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08D62635-5067-CBD2-BDFF-27C38074B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36278" y="2159952"/>
            <a:ext cx="3184145" cy="2848928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9902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Purple colour paper">
            <a:extLst>
              <a:ext uri="{FF2B5EF4-FFF2-40B4-BE49-F238E27FC236}">
                <a16:creationId xmlns:a16="http://schemas.microsoft.com/office/drawing/2014/main" id="{AC7F6654-1552-BD79-0EFC-16BC66302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t="7697" b="1394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D6D43-D347-6888-FC5A-7DE0009A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70" y="1161288"/>
            <a:ext cx="3438144" cy="125476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800" b="1" dirty="0"/>
              <a:t>Problem Statement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03484D-41F4-A1EE-B5C6-8373EA4BA779}"/>
              </a:ext>
            </a:extLst>
          </p:cNvPr>
          <p:cNvSpPr txBox="1"/>
          <p:nvPr/>
        </p:nvSpPr>
        <p:spPr>
          <a:xfrm>
            <a:off x="8370470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1" dirty="0">
                <a:effectLst/>
                <a:highlight>
                  <a:srgbClr val="FFFFFF"/>
                </a:highlight>
              </a:rPr>
              <a:t>“Design an optimization model that minimizes travel costs and logistical challenges for an artist's concert tour while maximizing audience reach and profitability.”</a:t>
            </a:r>
            <a:endParaRPr lang="en-US" sz="2400" i="1" dirty="0"/>
          </a:p>
        </p:txBody>
      </p:sp>
      <p:pic>
        <p:nvPicPr>
          <p:cNvPr id="10" name="Picture 9" descr="A group of white question marks&#10;&#10;Description automatically generated">
            <a:extLst>
              <a:ext uri="{FF2B5EF4-FFF2-40B4-BE49-F238E27FC236}">
                <a16:creationId xmlns:a16="http://schemas.microsoft.com/office/drawing/2014/main" id="{8BBDB380-004F-48D9-78F0-312C8C445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542800" y="-353060"/>
            <a:ext cx="6595872" cy="4122420"/>
          </a:xfrm>
          <a:prstGeom prst="rect">
            <a:avLst/>
          </a:prstGeom>
          <a:effectLst>
            <a:softEdge rad="622300"/>
          </a:effectLst>
        </p:spPr>
      </p:pic>
    </p:spTree>
    <p:extLst>
      <p:ext uri="{BB962C8B-B14F-4D97-AF65-F5344CB8AC3E}">
        <p14:creationId xmlns:p14="http://schemas.microsoft.com/office/powerpoint/2010/main" val="273554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8855BD39-79D5-DEC9-C4EB-A39BE8C0F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8208" b="4737"/>
          <a:stretch/>
        </p:blipFill>
        <p:spPr>
          <a:xfrm>
            <a:off x="8878" y="11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095253-558D-E085-9E46-50079B3D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14" y="2408706"/>
            <a:ext cx="9679449" cy="28470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 Algebraic Formulation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37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colour paper">
            <a:extLst>
              <a:ext uri="{FF2B5EF4-FFF2-40B4-BE49-F238E27FC236}">
                <a16:creationId xmlns:a16="http://schemas.microsoft.com/office/drawing/2014/main" id="{8DC527F8-E7CD-BCE6-5BC1-486AC01E6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  <a:effectLst>
            <a:softEdge rad="393700"/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4DF24-5A3A-0C8B-5F10-53F5950B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68" y="235447"/>
            <a:ext cx="3973385" cy="157303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/>
              <a:t>Decision Variables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1CF690-FB6B-C5C0-B4C2-BAD3F8368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857420"/>
            <a:ext cx="6087325" cy="57158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74F2A1-3D77-33D1-CE8B-F2D5BE42A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15" r="7020" b="-1"/>
          <a:stretch/>
        </p:blipFill>
        <p:spPr>
          <a:xfrm>
            <a:off x="-3050" y="3544375"/>
            <a:ext cx="8547610" cy="68943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70238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colour paper">
            <a:extLst>
              <a:ext uri="{FF2B5EF4-FFF2-40B4-BE49-F238E27FC236}">
                <a16:creationId xmlns:a16="http://schemas.microsoft.com/office/drawing/2014/main" id="{AC89FEAF-0417-B151-4BF8-38E503633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652781" y="0"/>
            <a:ext cx="9669642" cy="6857990"/>
          </a:xfrm>
          <a:prstGeom prst="rect">
            <a:avLst/>
          </a:prstGeom>
          <a:effectLst>
            <a:softEdge rad="457200"/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1E9581-5553-B3F0-3739-DEA4D1F9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61431"/>
            <a:ext cx="4216400" cy="1115833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b="1" dirty="0"/>
              <a:t>Objective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E01BE-AA30-C23C-13ED-4471252C2E9D}"/>
              </a:ext>
            </a:extLst>
          </p:cNvPr>
          <p:cNvSpPr txBox="1"/>
          <p:nvPr/>
        </p:nvSpPr>
        <p:spPr>
          <a:xfrm>
            <a:off x="101600" y="1920240"/>
            <a:ext cx="447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The goal is to maximize revenue and minimize travel costs.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C7F3BE-793D-EE46-F468-2F3C9D735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6807"/>
            <a:ext cx="6563641" cy="1057423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010716-BD59-2911-CAB8-3574C48CD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35" y="4404293"/>
            <a:ext cx="5553850" cy="1971950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E3420-0C3E-5667-6DB0-F65FDA06C34C}"/>
              </a:ext>
            </a:extLst>
          </p:cNvPr>
          <p:cNvSpPr txBox="1"/>
          <p:nvPr/>
        </p:nvSpPr>
        <p:spPr>
          <a:xfrm>
            <a:off x="218440" y="4044466"/>
            <a:ext cx="221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where,</a:t>
            </a:r>
          </a:p>
        </p:txBody>
      </p:sp>
    </p:spTree>
    <p:extLst>
      <p:ext uri="{BB962C8B-B14F-4D97-AF65-F5344CB8AC3E}">
        <p14:creationId xmlns:p14="http://schemas.microsoft.com/office/powerpoint/2010/main" val="29376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9907</TotalTime>
  <Words>443</Words>
  <Application>Microsoft Office PowerPoint</Application>
  <PresentationFormat>Widescreen</PresentationFormat>
  <Paragraphs>42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Söhne</vt:lpstr>
      <vt:lpstr>Wingdings</vt:lpstr>
      <vt:lpstr>Office Theme</vt:lpstr>
      <vt:lpstr>CONCERT TOUR PROBLEM  Optimization Method- II</vt:lpstr>
      <vt:lpstr>AGENDA</vt:lpstr>
      <vt:lpstr>Overview</vt:lpstr>
      <vt:lpstr> Applications</vt:lpstr>
      <vt:lpstr>Logistics and Distribution: This is one of the primary applications where companies need to optimize the routes for delivery vehicles to minimize travel costs while maximizing revenue. For example, a delivery company could use this model to determine the most profitable sequence of stops for delivery trucks.  Sales and Marketing: Companies with field sales teams use such models to plan sales tours that maximize potential sales or client visits while minimizing travel expenses and time.  Airlines: For creating profitable flight routes, airlines might employ such models to determine the most profitable routes and schedules based on operational costs and expected revenues from passengers.  </vt:lpstr>
      <vt:lpstr>Problem Statement</vt:lpstr>
      <vt:lpstr> Algebraic Formulation</vt:lpstr>
      <vt:lpstr>Decision Variables</vt:lpstr>
      <vt:lpstr>Objective Function</vt:lpstr>
      <vt:lpstr>Constraints</vt:lpstr>
      <vt:lpstr> Modelling using Python</vt:lpstr>
      <vt:lpstr>PowerPoint Presentation</vt:lpstr>
      <vt:lpstr> Optimal Solution</vt:lpstr>
      <vt:lpstr>Optimal Solution</vt:lpstr>
      <vt:lpstr>PowerPoint Presentation</vt:lpstr>
      <vt:lpstr>Conclusion</vt:lpstr>
      <vt:lpstr>THANK-YOU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CONCERT TOUR PROBLEM  Optimization Method- II</dc:title>
  <dc:creator>Kajal Rani</dc:creator>
  <cp:lastModifiedBy>Kajal Rani</cp:lastModifiedBy>
  <cp:revision>4</cp:revision>
  <dcterms:created xsi:type="dcterms:W3CDTF">2024-05-07T19:32:07Z</dcterms:created>
  <dcterms:modified xsi:type="dcterms:W3CDTF">2024-05-14T16:39:41Z</dcterms:modified>
</cp:coreProperties>
</file>